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Source Sans Pr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SourceSansPro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35" Type="http://schemas.openxmlformats.org/officeDocument/2006/relationships/font" Target="fonts/SourceSansPro-italic.fntdata"/><Relationship Id="rId12" Type="http://schemas.openxmlformats.org/officeDocument/2006/relationships/slide" Target="slides/slide7.xml"/><Relationship Id="rId34" Type="http://schemas.openxmlformats.org/officeDocument/2006/relationships/font" Target="fonts/SourceSansPr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SourceSansPr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544c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544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2f56c8b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2f56c8b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4be82581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4be82581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e4be82581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e4be82581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e4be825819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e4be825819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65725d7d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65725d7d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e4be825819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e4be825819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df2e99fb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df2e99fb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1e4696d440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1e4696d440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1e4696d440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1e4696d440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1e4696d440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1e4696d440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b5990e563_0_2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b5990e56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e4696d440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e4696d440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1e4696d440_2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1e4696d440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e4696d440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e4696d440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65725d7d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65725d7d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544c1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544c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b598cc80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b598cc80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b598cc80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b598cc80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4be82581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4be82581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4be8258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4be8258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4be82581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4be82581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4be82581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4be82581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Apprentissage supervisé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100"/>
              <a:t>Réseaux de neurones</a:t>
            </a:r>
            <a:endParaRPr sz="3100"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EEIA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/>
        </p:nvSpPr>
        <p:spPr>
          <a:xfrm>
            <a:off x="131200" y="595500"/>
            <a:ext cx="852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Travaux pratiques sur un cas simple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1789505" y="1824756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1F88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I1</a:t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1789560" y="2970445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1F88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I2</a:t>
            </a: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6260050" y="1824750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relu</a:t>
            </a: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6260050" y="2970450"/>
            <a:ext cx="7629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relu</a:t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4024804" y="1372095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h0</a:t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4024804" y="2531150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h1</a:t>
            </a: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4024804" y="3562654"/>
            <a:ext cx="714600" cy="7344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h2</a:t>
            </a:r>
            <a:endParaRPr/>
          </a:p>
        </p:txBody>
      </p:sp>
      <p:cxnSp>
        <p:nvCxnSpPr>
          <p:cNvPr id="164" name="Google Shape;164;p22"/>
          <p:cNvCxnSpPr>
            <a:stCxn id="157" idx="6"/>
            <a:endCxn id="161" idx="1"/>
          </p:cNvCxnSpPr>
          <p:nvPr/>
        </p:nvCxnSpPr>
        <p:spPr>
          <a:xfrm flipH="1" rot="10800000">
            <a:off x="2504105" y="1479756"/>
            <a:ext cx="1625400" cy="7122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2"/>
          <p:cNvCxnSpPr>
            <a:stCxn id="157" idx="6"/>
            <a:endCxn id="162" idx="1"/>
          </p:cNvCxnSpPr>
          <p:nvPr/>
        </p:nvCxnSpPr>
        <p:spPr>
          <a:xfrm>
            <a:off x="2504105" y="2191956"/>
            <a:ext cx="1625400" cy="4467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22"/>
          <p:cNvCxnSpPr>
            <a:stCxn id="157" idx="6"/>
            <a:endCxn id="163" idx="2"/>
          </p:cNvCxnSpPr>
          <p:nvPr/>
        </p:nvCxnSpPr>
        <p:spPr>
          <a:xfrm>
            <a:off x="2504105" y="2191956"/>
            <a:ext cx="1520700" cy="17379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22"/>
          <p:cNvCxnSpPr>
            <a:endCxn id="161" idx="2"/>
          </p:cNvCxnSpPr>
          <p:nvPr/>
        </p:nvCxnSpPr>
        <p:spPr>
          <a:xfrm flipH="1" rot="10800000">
            <a:off x="2503804" y="1739295"/>
            <a:ext cx="1521000" cy="1611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2"/>
          <p:cNvCxnSpPr>
            <a:endCxn id="162" idx="2"/>
          </p:cNvCxnSpPr>
          <p:nvPr/>
        </p:nvCxnSpPr>
        <p:spPr>
          <a:xfrm flipH="1" rot="10800000">
            <a:off x="2504104" y="2898350"/>
            <a:ext cx="1520700" cy="452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22"/>
          <p:cNvCxnSpPr>
            <a:endCxn id="163" idx="3"/>
          </p:cNvCxnSpPr>
          <p:nvPr/>
        </p:nvCxnSpPr>
        <p:spPr>
          <a:xfrm>
            <a:off x="2504055" y="3350704"/>
            <a:ext cx="1625400" cy="838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22"/>
          <p:cNvCxnSpPr>
            <a:endCxn id="159" idx="2"/>
          </p:cNvCxnSpPr>
          <p:nvPr/>
        </p:nvCxnSpPr>
        <p:spPr>
          <a:xfrm flipH="1" rot="10800000">
            <a:off x="4739350" y="2191950"/>
            <a:ext cx="1520700" cy="6621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2"/>
          <p:cNvCxnSpPr>
            <a:endCxn id="160" idx="2"/>
          </p:cNvCxnSpPr>
          <p:nvPr/>
        </p:nvCxnSpPr>
        <p:spPr>
          <a:xfrm>
            <a:off x="4739350" y="2854350"/>
            <a:ext cx="1520700" cy="4833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2"/>
          <p:cNvCxnSpPr>
            <a:endCxn id="159" idx="3"/>
          </p:cNvCxnSpPr>
          <p:nvPr/>
        </p:nvCxnSpPr>
        <p:spPr>
          <a:xfrm flipH="1" rot="10800000">
            <a:off x="4739601" y="2451600"/>
            <a:ext cx="1625100" cy="14883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22"/>
          <p:cNvCxnSpPr>
            <a:endCxn id="160" idx="3"/>
          </p:cNvCxnSpPr>
          <p:nvPr/>
        </p:nvCxnSpPr>
        <p:spPr>
          <a:xfrm flipH="1" rot="10800000">
            <a:off x="4746674" y="3597300"/>
            <a:ext cx="1625100" cy="3426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22"/>
          <p:cNvCxnSpPr>
            <a:endCxn id="159" idx="1"/>
          </p:cNvCxnSpPr>
          <p:nvPr/>
        </p:nvCxnSpPr>
        <p:spPr>
          <a:xfrm>
            <a:off x="4739601" y="1685700"/>
            <a:ext cx="1625100" cy="246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22"/>
          <p:cNvCxnSpPr>
            <a:endCxn id="160" idx="1"/>
          </p:cNvCxnSpPr>
          <p:nvPr/>
        </p:nvCxnSpPr>
        <p:spPr>
          <a:xfrm>
            <a:off x="4746674" y="1685700"/>
            <a:ext cx="1625100" cy="1392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22"/>
          <p:cNvCxnSpPr>
            <a:endCxn id="157" idx="2"/>
          </p:cNvCxnSpPr>
          <p:nvPr/>
        </p:nvCxnSpPr>
        <p:spPr>
          <a:xfrm>
            <a:off x="1221905" y="2173956"/>
            <a:ext cx="5676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2"/>
          <p:cNvCxnSpPr>
            <a:stCxn id="178" idx="3"/>
            <a:endCxn id="158" idx="2"/>
          </p:cNvCxnSpPr>
          <p:nvPr/>
        </p:nvCxnSpPr>
        <p:spPr>
          <a:xfrm>
            <a:off x="1194900" y="3307218"/>
            <a:ext cx="594600" cy="3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2"/>
          <p:cNvCxnSpPr/>
          <p:nvPr/>
        </p:nvCxnSpPr>
        <p:spPr>
          <a:xfrm flipH="1" rot="10800000">
            <a:off x="6974685" y="2174045"/>
            <a:ext cx="6258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2"/>
          <p:cNvCxnSpPr>
            <a:stCxn id="160" idx="6"/>
          </p:cNvCxnSpPr>
          <p:nvPr/>
        </p:nvCxnSpPr>
        <p:spPr>
          <a:xfrm>
            <a:off x="7022950" y="3337650"/>
            <a:ext cx="679500" cy="11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1" name="Google Shape;181;p22"/>
          <p:cNvSpPr txBox="1"/>
          <p:nvPr/>
        </p:nvSpPr>
        <p:spPr>
          <a:xfrm>
            <a:off x="449962" y="1948445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x0=1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8" name="Google Shape;178;p22"/>
          <p:cNvSpPr txBox="1"/>
          <p:nvPr/>
        </p:nvSpPr>
        <p:spPr>
          <a:xfrm>
            <a:off x="304800" y="3068718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x1=2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2" name="Google Shape;182;p22"/>
          <p:cNvSpPr txBox="1"/>
          <p:nvPr/>
        </p:nvSpPr>
        <p:spPr>
          <a:xfrm>
            <a:off x="2819416" y="1484218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0.5</a:t>
            </a:r>
            <a:endParaRPr b="1" sz="19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3" name="Google Shape;183;p22"/>
          <p:cNvSpPr txBox="1"/>
          <p:nvPr/>
        </p:nvSpPr>
        <p:spPr>
          <a:xfrm>
            <a:off x="3513467" y="2191341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-2</a:t>
            </a:r>
            <a:endParaRPr b="1" sz="19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4" name="Google Shape;184;p22"/>
          <p:cNvSpPr txBox="1"/>
          <p:nvPr/>
        </p:nvSpPr>
        <p:spPr>
          <a:xfrm>
            <a:off x="3709505" y="3313660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r>
            <a:endParaRPr b="1" sz="19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3428142" y="1837414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3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3367217" y="2655673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-2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7" name="Google Shape;187;p22"/>
          <p:cNvSpPr txBox="1"/>
          <p:nvPr/>
        </p:nvSpPr>
        <p:spPr>
          <a:xfrm>
            <a:off x="2996391" y="3671805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1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5281745" y="1334100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0.5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9" name="Google Shape;189;p22"/>
          <p:cNvSpPr txBox="1"/>
          <p:nvPr/>
        </p:nvSpPr>
        <p:spPr>
          <a:xfrm>
            <a:off x="5943721" y="2814738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latin typeface="Source Sans Pro"/>
                <a:ea typeface="Source Sans Pro"/>
                <a:cs typeface="Source Sans Pro"/>
                <a:sym typeface="Source Sans Pro"/>
              </a:rPr>
              <a:t>-2</a:t>
            </a:r>
            <a:endParaRPr b="1" sz="19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0" name="Google Shape;190;p22"/>
          <p:cNvSpPr txBox="1"/>
          <p:nvPr/>
        </p:nvSpPr>
        <p:spPr>
          <a:xfrm>
            <a:off x="5562620" y="1980026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-3</a:t>
            </a:r>
            <a:endParaRPr b="1" sz="19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5640608" y="3134262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-1</a:t>
            </a:r>
            <a:endParaRPr b="1" sz="19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2" name="Google Shape;192;p22"/>
          <p:cNvSpPr txBox="1"/>
          <p:nvPr/>
        </p:nvSpPr>
        <p:spPr>
          <a:xfrm>
            <a:off x="5867421" y="2334174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98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</a:t>
            </a:r>
            <a:endParaRPr b="1" sz="1900">
              <a:solidFill>
                <a:srgbClr val="98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5788246" y="3636274"/>
            <a:ext cx="89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900">
                <a:solidFill>
                  <a:srgbClr val="98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</a:t>
            </a:r>
            <a:endParaRPr b="1" sz="1900">
              <a:solidFill>
                <a:srgbClr val="98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4" name="Google Shape;194;p22"/>
          <p:cNvSpPr txBox="1"/>
          <p:nvPr/>
        </p:nvSpPr>
        <p:spPr>
          <a:xfrm>
            <a:off x="4050900" y="4230275"/>
            <a:ext cx="762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 = x</a:t>
            </a:r>
            <a:endParaRPr b="1" sz="1700">
              <a:solidFill>
                <a:srgbClr val="FF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/>
        </p:nvSpPr>
        <p:spPr>
          <a:xfrm>
            <a:off x="131200" y="595500"/>
            <a:ext cx="891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Plusieurs utilisations</a:t>
            </a: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des réseaux de neurones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209925" y="1378650"/>
            <a:ext cx="86205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Les réseaux de neurones pour la classification</a:t>
            </a: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ource Sans Pro"/>
              <a:buChar char="○"/>
            </a:pPr>
            <a:r>
              <a:rPr lang="fr" sz="1500">
                <a:latin typeface="Source Sans Pro"/>
                <a:ea typeface="Source Sans Pro"/>
                <a:cs typeface="Source Sans Pro"/>
                <a:sym typeface="Source Sans Pro"/>
              </a:rPr>
              <a:t>Besoin des entrées et des classes pour effectuer l’apprentissage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les réseaux de neurones pour la prédiction/régression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Source Sans Pro"/>
              <a:buChar char="○"/>
            </a:pPr>
            <a:r>
              <a:rPr lang="fr" sz="1500">
                <a:latin typeface="Source Sans Pro"/>
                <a:ea typeface="Source Sans Pro"/>
                <a:cs typeface="Source Sans Pro"/>
                <a:sym typeface="Source Sans Pro"/>
              </a:rPr>
              <a:t>le réseau apprend les sorties attendues en se basant sur les entrées et les sorties apprises</a:t>
            </a:r>
            <a:endParaRPr sz="15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les réseaux de neurones clustering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Char char="○"/>
            </a:pP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R</a:t>
            </a: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egroupement des données sans a priori: réseaux compétitifs, carte de Kohonen, ...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…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1" name="Google Shape;201;p23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3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/>
        </p:nvSpPr>
        <p:spPr>
          <a:xfrm>
            <a:off x="131200" y="595500"/>
            <a:ext cx="891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Différentes composantes d’un réseau de neurones 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8" name="Google Shape;208;p24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500"/>
            <a:ext cx="5042274" cy="3037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4"/>
          <p:cNvSpPr txBox="1"/>
          <p:nvPr/>
        </p:nvSpPr>
        <p:spPr>
          <a:xfrm>
            <a:off x="5454775" y="1183700"/>
            <a:ext cx="3513900" cy="1552800"/>
          </a:xfrm>
          <a:prstGeom prst="rect">
            <a:avLst/>
          </a:prstGeom>
          <a:noFill/>
          <a:ln cap="flat" cmpd="sng" w="19050">
            <a:solidFill>
              <a:srgbClr val="1F88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rgbClr val="2F2F2F"/>
                </a:solidFill>
              </a:rPr>
              <a:t>Fonction d’activation de la couche de sortie en fonction de l’application</a:t>
            </a:r>
            <a:endParaRPr b="1" sz="1500">
              <a:solidFill>
                <a:srgbClr val="2F2F2F"/>
              </a:solidFill>
            </a:endParaRPr>
          </a:p>
          <a:p>
            <a:pPr indent="-180975" lvl="0" marL="3600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Classification binaire : Sigmoïde</a:t>
            </a:r>
            <a:endParaRPr sz="1350">
              <a:solidFill>
                <a:srgbClr val="2F2F2F"/>
              </a:solidFill>
            </a:endParaRPr>
          </a:p>
          <a:p>
            <a:pPr indent="-180975" lvl="0" marL="36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Classification multi-classe : Softmax</a:t>
            </a:r>
            <a:endParaRPr sz="1350">
              <a:solidFill>
                <a:srgbClr val="2F2F2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500">
              <a:solidFill>
                <a:srgbClr val="2F2F2F"/>
              </a:solidFill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454775" y="2952825"/>
            <a:ext cx="3513900" cy="1552800"/>
          </a:xfrm>
          <a:prstGeom prst="rect">
            <a:avLst/>
          </a:prstGeom>
          <a:noFill/>
          <a:ln cap="flat" cmpd="sng" w="19050">
            <a:solidFill>
              <a:srgbClr val="1F88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rgbClr val="2F2F2F"/>
                </a:solidFill>
              </a:rPr>
              <a:t>Fonction de perte pour minimiser l’erreur</a:t>
            </a:r>
            <a:endParaRPr b="1" sz="1500">
              <a:solidFill>
                <a:srgbClr val="2F2F2F"/>
              </a:solidFill>
            </a:endParaRPr>
          </a:p>
          <a:p>
            <a:pPr indent="-180975" lvl="0" marL="3600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Recherche d’un minimum local</a:t>
            </a:r>
            <a:endParaRPr sz="1350">
              <a:solidFill>
                <a:srgbClr val="2F2F2F"/>
              </a:solidFill>
            </a:endParaRPr>
          </a:p>
          <a:p>
            <a:pPr indent="-180975" lvl="0" marL="36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Optimisation de la fonction de perte</a:t>
            </a:r>
            <a:endParaRPr sz="1350">
              <a:solidFill>
                <a:srgbClr val="2F2F2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500">
              <a:solidFill>
                <a:srgbClr val="2F2F2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/>
        </p:nvSpPr>
        <p:spPr>
          <a:xfrm>
            <a:off x="131200" y="595500"/>
            <a:ext cx="893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</a:t>
            </a: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avec un RN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8" name="Google Shape;218;p25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131200" y="1564200"/>
            <a:ext cx="6351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Des</a:t>
            </a: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 bases d’apprentissage, de validation et de test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137100" y="1122150"/>
            <a:ext cx="7197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Annotation d’images en fonction des différentes classes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900" y="2845300"/>
            <a:ext cx="3263800" cy="182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6"/>
          <p:cNvSpPr txBox="1"/>
          <p:nvPr/>
        </p:nvSpPr>
        <p:spPr>
          <a:xfrm>
            <a:off x="137100" y="1122150"/>
            <a:ext cx="7197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Annotation d’images en fonction des différentes classes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0575" y="1642575"/>
            <a:ext cx="6265724" cy="314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6"/>
          <p:cNvSpPr txBox="1"/>
          <p:nvPr/>
        </p:nvSpPr>
        <p:spPr>
          <a:xfrm>
            <a:off x="131200" y="595500"/>
            <a:ext cx="893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avec un RN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7"/>
          <p:cNvSpPr txBox="1"/>
          <p:nvPr/>
        </p:nvSpPr>
        <p:spPr>
          <a:xfrm>
            <a:off x="137100" y="1503150"/>
            <a:ext cx="71973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Annotation d’images en fonction des différentes classes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 bases d’apprentissage, de validation et de test</a:t>
            </a:r>
            <a:endParaRPr sz="21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Les fonctions d’activation des couches cachées et de sortie</a:t>
            </a:r>
            <a:endParaRPr sz="21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Une fonction de coût</a:t>
            </a:r>
            <a:endParaRPr sz="21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Une fonction d’optimisation</a:t>
            </a:r>
            <a:endParaRPr sz="21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 taux d’apprentissage</a:t>
            </a:r>
            <a:endParaRPr sz="21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Source Sans Pro"/>
              <a:buChar char="●"/>
            </a:pPr>
            <a:r>
              <a:rPr lang="fr" sz="21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Évaluation de l’apprentissage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131200" y="595500"/>
            <a:ext cx="893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avec un RN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 rotWithShape="1">
          <a:blip r:embed="rId3">
            <a:alphaModFix/>
          </a:blip>
          <a:srcRect b="5370" l="5961" r="7263" t="6157"/>
          <a:stretch/>
        </p:blipFill>
        <p:spPr>
          <a:xfrm>
            <a:off x="5737425" y="2892600"/>
            <a:ext cx="2943501" cy="22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3" name="Google Shape;243;p28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28"/>
          <p:cNvPicPr preferRelativeResize="0"/>
          <p:nvPr/>
        </p:nvPicPr>
        <p:blipFill rotWithShape="1">
          <a:blip r:embed="rId3">
            <a:alphaModFix/>
          </a:blip>
          <a:srcRect b="0" l="0" r="14792" t="5168"/>
          <a:stretch/>
        </p:blipFill>
        <p:spPr>
          <a:xfrm>
            <a:off x="105400" y="2117900"/>
            <a:ext cx="3962323" cy="294005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8"/>
          <p:cNvSpPr/>
          <p:nvPr/>
        </p:nvSpPr>
        <p:spPr>
          <a:xfrm>
            <a:off x="1118850" y="2330975"/>
            <a:ext cx="1672200" cy="22971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 txBox="1"/>
          <p:nvPr/>
        </p:nvSpPr>
        <p:spPr>
          <a:xfrm>
            <a:off x="1118850" y="2180775"/>
            <a:ext cx="6951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Chien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7" name="Google Shape;247;p28"/>
          <p:cNvSpPr txBox="1"/>
          <p:nvPr/>
        </p:nvSpPr>
        <p:spPr>
          <a:xfrm>
            <a:off x="4213400" y="2571750"/>
            <a:ext cx="48633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La classe “Chien” existe </a:t>
            </a:r>
            <a:r>
              <a:rPr b="1" lang="fr" sz="17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mais ce n’est pas un chien c’est un loup </a:t>
            </a:r>
            <a:endParaRPr b="1" sz="17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   ⇒ </a:t>
            </a: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Cette classification est donc un </a:t>
            </a:r>
            <a:r>
              <a:rPr b="1" lang="fr" sz="1700">
                <a:solidFill>
                  <a:srgbClr val="CC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 positif</a:t>
            </a:r>
            <a:endParaRPr b="1" sz="1700">
              <a:solidFill>
                <a:srgbClr val="CC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8" name="Google Shape;248;p28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9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4" name="Google Shape;254;p29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9"/>
          <p:cNvSpPr txBox="1"/>
          <p:nvPr/>
        </p:nvSpPr>
        <p:spPr>
          <a:xfrm>
            <a:off x="4154100" y="2571750"/>
            <a:ext cx="4989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La classe “Girafe” existe 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   ⇒ La grande girafe détectée est un </a:t>
            </a:r>
            <a:r>
              <a:rPr b="1" lang="fr" sz="1700">
                <a:solidFill>
                  <a:srgbClr val="3876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 Positif</a:t>
            </a:r>
            <a:endParaRPr b="1" sz="17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   ⇒ La petite non détectée est un </a:t>
            </a:r>
            <a:r>
              <a:rPr b="1" lang="fr" sz="1700">
                <a:solidFill>
                  <a:srgbClr val="CC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 Négatif</a:t>
            </a:r>
            <a:endParaRPr b="1" sz="1700">
              <a:solidFill>
                <a:srgbClr val="CC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56" name="Google Shape;256;p29"/>
          <p:cNvPicPr preferRelativeResize="0"/>
          <p:nvPr/>
        </p:nvPicPr>
        <p:blipFill rotWithShape="1">
          <a:blip r:embed="rId3">
            <a:alphaModFix/>
          </a:blip>
          <a:srcRect b="10433" l="6514" r="3759" t="3477"/>
          <a:stretch/>
        </p:blipFill>
        <p:spPr>
          <a:xfrm>
            <a:off x="133450" y="2046725"/>
            <a:ext cx="3897326" cy="295834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9"/>
          <p:cNvSpPr/>
          <p:nvPr/>
        </p:nvSpPr>
        <p:spPr>
          <a:xfrm>
            <a:off x="1812975" y="2097750"/>
            <a:ext cx="1445700" cy="2698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9"/>
          <p:cNvSpPr txBox="1"/>
          <p:nvPr/>
        </p:nvSpPr>
        <p:spPr>
          <a:xfrm>
            <a:off x="1510613" y="1930775"/>
            <a:ext cx="896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Girafe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9" name="Google Shape;259;p29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5" name="Google Shape;265;p30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0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7" name="Google Shape;267;p30"/>
          <p:cNvSpPr txBox="1"/>
          <p:nvPr/>
        </p:nvSpPr>
        <p:spPr>
          <a:xfrm>
            <a:off x="4392600" y="2357925"/>
            <a:ext cx="47514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non détection des vaches est correcte </a:t>
            </a:r>
            <a:endParaRPr b="1" sz="17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00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→ la classe “Vache” n’existe pas dans notre cas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→ C’est un </a:t>
            </a:r>
            <a:r>
              <a:rPr b="1" lang="fr" sz="1700">
                <a:solidFill>
                  <a:srgbClr val="3876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 négatif</a:t>
            </a:r>
            <a:endParaRPr b="1" sz="17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Le Chien n’a pas été détecté alors que la classe est apprise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700">
                <a:latin typeface="Source Sans Pro"/>
                <a:ea typeface="Source Sans Pro"/>
                <a:cs typeface="Source Sans Pro"/>
                <a:sym typeface="Source Sans Pro"/>
              </a:rPr>
              <a:t>→ c’est un </a:t>
            </a:r>
            <a:r>
              <a:rPr b="1" lang="fr" sz="1700">
                <a:solidFill>
                  <a:srgbClr val="CC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 négatif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68" name="Google Shape;268;p30"/>
          <p:cNvPicPr preferRelativeResize="0"/>
          <p:nvPr/>
        </p:nvPicPr>
        <p:blipFill rotWithShape="1">
          <a:blip r:embed="rId3">
            <a:alphaModFix/>
          </a:blip>
          <a:srcRect b="0" l="0" r="13919" t="15725"/>
          <a:stretch/>
        </p:blipFill>
        <p:spPr>
          <a:xfrm>
            <a:off x="105400" y="2028275"/>
            <a:ext cx="4152826" cy="293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1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4" name="Google Shape;274;p31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 txBox="1"/>
          <p:nvPr/>
        </p:nvSpPr>
        <p:spPr>
          <a:xfrm>
            <a:off x="4235825" y="2203263"/>
            <a:ext cx="4751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La classification “Chien” est un Vrai positif 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-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Vrai 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76" name="Google Shape;2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0" y="2047175"/>
            <a:ext cx="3962323" cy="265187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1"/>
          <p:cNvSpPr/>
          <p:nvPr/>
        </p:nvSpPr>
        <p:spPr>
          <a:xfrm>
            <a:off x="1042150" y="2384600"/>
            <a:ext cx="1793100" cy="1143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1"/>
          <p:cNvSpPr/>
          <p:nvPr/>
        </p:nvSpPr>
        <p:spPr>
          <a:xfrm>
            <a:off x="1512800" y="3225200"/>
            <a:ext cx="2017200" cy="1143000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1"/>
          <p:cNvSpPr txBox="1"/>
          <p:nvPr/>
        </p:nvSpPr>
        <p:spPr>
          <a:xfrm>
            <a:off x="851688" y="2139200"/>
            <a:ext cx="896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Chien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0" name="Google Shape;280;p31"/>
          <p:cNvSpPr txBox="1"/>
          <p:nvPr/>
        </p:nvSpPr>
        <p:spPr>
          <a:xfrm>
            <a:off x="3081622" y="3096500"/>
            <a:ext cx="701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Chat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1" name="Google Shape;281;p31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555600"/>
            <a:ext cx="4260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accent2"/>
                </a:solidFill>
              </a:rPr>
              <a:t>Sègbédji Junior GOUBALAN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0" y="1389600"/>
            <a:ext cx="7951500" cy="14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fr" sz="1900">
                <a:solidFill>
                  <a:srgbClr val="434343"/>
                </a:solidFill>
              </a:rPr>
              <a:t>J’ai découvert l’IA en 2012</a:t>
            </a:r>
            <a:endParaRPr sz="1900">
              <a:solidFill>
                <a:srgbClr val="434343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fr" sz="1900">
                <a:solidFill>
                  <a:srgbClr val="434343"/>
                </a:solidFill>
              </a:rPr>
              <a:t>Motivé par des applications concrètes en industrie</a:t>
            </a:r>
            <a:endParaRPr sz="1900">
              <a:solidFill>
                <a:srgbClr val="434343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fr" sz="1900">
                <a:solidFill>
                  <a:srgbClr val="434343"/>
                </a:solidFill>
              </a:rPr>
              <a:t>Soucieux du </a:t>
            </a:r>
            <a:r>
              <a:rPr lang="fr" sz="1900">
                <a:solidFill>
                  <a:srgbClr val="434343"/>
                </a:solidFill>
              </a:rPr>
              <a:t>développement</a:t>
            </a:r>
            <a:r>
              <a:rPr lang="fr" sz="1900">
                <a:solidFill>
                  <a:srgbClr val="434343"/>
                </a:solidFill>
              </a:rPr>
              <a:t> de l’Afrique par la technologie</a:t>
            </a:r>
            <a:endParaRPr sz="1900">
              <a:solidFill>
                <a:srgbClr val="434343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fr" sz="1900">
                <a:solidFill>
                  <a:srgbClr val="434343"/>
                </a:solidFill>
              </a:rPr>
              <a:t>Auteur de brevets (2) et </a:t>
            </a:r>
            <a:r>
              <a:rPr i="1" lang="fr" sz="1900">
                <a:solidFill>
                  <a:srgbClr val="434343"/>
                </a:solidFill>
              </a:rPr>
              <a:t>trade secret</a:t>
            </a:r>
            <a:r>
              <a:rPr lang="fr" sz="1900">
                <a:solidFill>
                  <a:srgbClr val="434343"/>
                </a:solidFill>
              </a:rPr>
              <a:t> (2) en IA</a:t>
            </a:r>
            <a:endParaRPr sz="19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solidFill>
                <a:srgbClr val="434343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8837" y="707467"/>
            <a:ext cx="1074800" cy="715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1875" y="707463"/>
            <a:ext cx="1074800" cy="71540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5538825" y="1549675"/>
            <a:ext cx="12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22 </a:t>
            </a: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ans e</a:t>
            </a: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t demi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956275" y="1549675"/>
            <a:ext cx="12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Source Sans Pro"/>
                <a:ea typeface="Source Sans Pro"/>
                <a:cs typeface="Source Sans Pro"/>
                <a:sym typeface="Source Sans Pro"/>
              </a:rPr>
              <a:t>10 ans et demi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0" y="2829425"/>
            <a:ext cx="66135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Source Sans Pro"/>
              <a:buChar char="●"/>
            </a:pPr>
            <a:r>
              <a:rPr lang="fr" sz="19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Chair de Philips pour la partie AI appliquée à la vision par ordinateur de OCUPAI+22 (conférence IA interne Philips)</a:t>
            </a:r>
            <a:endParaRPr sz="19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Source Sans Pro"/>
              <a:buChar char="●"/>
            </a:pPr>
            <a:r>
              <a:rPr lang="fr" sz="19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Membre de CP+ / Solidar’IT : pauvreté, éducation</a:t>
            </a:r>
            <a:endParaRPr sz="19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Source Sans Pro"/>
              <a:buChar char="●"/>
            </a:pPr>
            <a:r>
              <a:rPr lang="fr" sz="19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J’adore me cultiver et échanger sur tous les sujets</a:t>
            </a:r>
            <a:endParaRPr sz="1900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Source Sans Pro"/>
              <a:buChar char="●"/>
            </a:pPr>
            <a:r>
              <a:rPr lang="fr" sz="19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J’aime mangé des plats bien épicés (Bénin, Afrique, Inde)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5">
            <a:alphaModFix/>
          </a:blip>
          <a:srcRect b="-16809" l="-251112" r="-2119" t="-69549"/>
          <a:stretch/>
        </p:blipFill>
        <p:spPr>
          <a:xfrm>
            <a:off x="0" y="560070"/>
            <a:ext cx="9144000" cy="4023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7" name="Google Shape;287;p32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2"/>
          <p:cNvSpPr txBox="1"/>
          <p:nvPr/>
        </p:nvSpPr>
        <p:spPr>
          <a:xfrm>
            <a:off x="4235825" y="2203263"/>
            <a:ext cx="4751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classification “Chien” est un Vrai positif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b="1"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</a:t>
            </a: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Source Sans Pro"/>
              <a:buChar char="-"/>
            </a:pPr>
            <a:r>
              <a:rPr lang="fr" sz="2000" strike="sng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</a:t>
            </a:r>
            <a:endParaRPr sz="2000" strike="sngStrike">
              <a:solidFill>
                <a:srgbClr val="FF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classification “Chat” est un Faux positif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89" name="Google Shape;2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0" y="2047175"/>
            <a:ext cx="3962323" cy="2651874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2"/>
          <p:cNvSpPr/>
          <p:nvPr/>
        </p:nvSpPr>
        <p:spPr>
          <a:xfrm>
            <a:off x="1042150" y="2384600"/>
            <a:ext cx="1793100" cy="1143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2"/>
          <p:cNvSpPr/>
          <p:nvPr/>
        </p:nvSpPr>
        <p:spPr>
          <a:xfrm>
            <a:off x="1512800" y="3225200"/>
            <a:ext cx="2017200" cy="1143000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 txBox="1"/>
          <p:nvPr/>
        </p:nvSpPr>
        <p:spPr>
          <a:xfrm>
            <a:off x="851688" y="2139200"/>
            <a:ext cx="896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Chien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3" name="Google Shape;293;p32"/>
          <p:cNvSpPr txBox="1"/>
          <p:nvPr/>
        </p:nvSpPr>
        <p:spPr>
          <a:xfrm>
            <a:off x="3081622" y="3096500"/>
            <a:ext cx="701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Chat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94" name="Google Shape;294;p32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0" name="Google Shape;300;p33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3"/>
          <p:cNvSpPr txBox="1"/>
          <p:nvPr/>
        </p:nvSpPr>
        <p:spPr>
          <a:xfrm>
            <a:off x="4235825" y="2203263"/>
            <a:ext cx="4751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classification “Chien” est un Vrai positif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b="1"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</a:t>
            </a: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Source Sans Pro"/>
              <a:buChar char="-"/>
            </a:pPr>
            <a:r>
              <a:rPr lang="fr" sz="2000" strike="sng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</a:t>
            </a:r>
            <a:endParaRPr sz="2000" strike="sngStrike">
              <a:solidFill>
                <a:srgbClr val="FF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classification “Chat” est un Faux positif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lang="fr" sz="2000" strike="sng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Vrai</a:t>
            </a:r>
            <a:r>
              <a:rPr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2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ource Sans Pro"/>
              <a:buChar char="-"/>
            </a:pPr>
            <a:r>
              <a:rPr b="1" lang="fr"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Faux</a:t>
            </a:r>
            <a:endParaRPr b="1"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02" name="Google Shape;3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0" y="2047175"/>
            <a:ext cx="3962323" cy="2651874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3"/>
          <p:cNvSpPr/>
          <p:nvPr/>
        </p:nvSpPr>
        <p:spPr>
          <a:xfrm>
            <a:off x="1042150" y="2384600"/>
            <a:ext cx="1793100" cy="11430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3"/>
          <p:cNvSpPr/>
          <p:nvPr/>
        </p:nvSpPr>
        <p:spPr>
          <a:xfrm>
            <a:off x="1512800" y="3225200"/>
            <a:ext cx="2017200" cy="1143000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3"/>
          <p:cNvSpPr txBox="1"/>
          <p:nvPr/>
        </p:nvSpPr>
        <p:spPr>
          <a:xfrm>
            <a:off x="851688" y="2139200"/>
            <a:ext cx="896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Chien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3081622" y="3096500"/>
            <a:ext cx="701400" cy="43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>
                <a:latin typeface="Source Sans Pro"/>
                <a:ea typeface="Source Sans Pro"/>
                <a:cs typeface="Source Sans Pro"/>
                <a:sym typeface="Source Sans Pro"/>
              </a:rPr>
              <a:t>Chat</a:t>
            </a:r>
            <a:endParaRPr b="1" sz="1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105400" y="1310675"/>
            <a:ext cx="7962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ource Sans Pro"/>
              <a:buChar char="●"/>
            </a:pPr>
            <a:r>
              <a:rPr lang="fr" sz="2100">
                <a:latin typeface="Source Sans Pro"/>
                <a:ea typeface="Source Sans Pro"/>
                <a:cs typeface="Source Sans Pro"/>
                <a:sym typeface="Source Sans Pro"/>
              </a:rPr>
              <a:t>Cas de la classification de 3 classes : Chat, Chien et  Girafe</a:t>
            </a:r>
            <a:endParaRPr sz="2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"/>
          <p:cNvSpPr txBox="1"/>
          <p:nvPr/>
        </p:nvSpPr>
        <p:spPr>
          <a:xfrm>
            <a:off x="105400" y="509625"/>
            <a:ext cx="88104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Apprentissage supervisé : </a:t>
            </a:r>
            <a:r>
              <a:rPr b="1" lang="fr" sz="2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Métriques de performance</a:t>
            </a:r>
            <a:endParaRPr b="1" sz="2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3" name="Google Shape;313;p34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0" y="2232444"/>
            <a:ext cx="4751401" cy="2793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4025" y="2068075"/>
            <a:ext cx="3808950" cy="302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4"/>
          <p:cNvSpPr txBox="1"/>
          <p:nvPr/>
        </p:nvSpPr>
        <p:spPr>
          <a:xfrm>
            <a:off x="249275" y="1171425"/>
            <a:ext cx="2723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-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TP ⇒ </a:t>
            </a: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Vrai Positif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-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TN ⇒ Vrai Négatif</a:t>
            </a:r>
            <a:endParaRPr sz="20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7" name="Google Shape;317;p34"/>
          <p:cNvSpPr txBox="1"/>
          <p:nvPr/>
        </p:nvSpPr>
        <p:spPr>
          <a:xfrm>
            <a:off x="3267475" y="1171425"/>
            <a:ext cx="3116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-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FP</a:t>
            </a: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 ⇒ Faux Positif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-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FN ⇒ Faux Négatif</a:t>
            </a:r>
            <a:endParaRPr sz="2000">
              <a:solidFill>
                <a:srgbClr val="3876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 txBox="1"/>
          <p:nvPr>
            <p:ph type="title"/>
          </p:nvPr>
        </p:nvSpPr>
        <p:spPr>
          <a:xfrm>
            <a:off x="278625" y="180495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Place à la pratique 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body"/>
          </p:nvPr>
        </p:nvSpPr>
        <p:spPr>
          <a:xfrm>
            <a:off x="5616125" y="3854675"/>
            <a:ext cx="23259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</a:rPr>
              <a:t>IR CV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400"/>
              <a:t>Safran Morpho/Idemia, Paris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/>
              <a:t>2017-2018</a:t>
            </a:r>
            <a:endParaRPr sz="1400"/>
          </a:p>
        </p:txBody>
      </p:sp>
      <p:sp>
        <p:nvSpPr>
          <p:cNvPr id="77" name="Google Shape;77;p15"/>
          <p:cNvSpPr txBox="1"/>
          <p:nvPr>
            <p:ph idx="4294967295" type="body"/>
          </p:nvPr>
        </p:nvSpPr>
        <p:spPr>
          <a:xfrm>
            <a:off x="1550150" y="3854675"/>
            <a:ext cx="26622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</a:rPr>
              <a:t>Enseignement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Université &amp; IUT d’Evry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/>
              <a:t>2013 à 2017</a:t>
            </a:r>
            <a:endParaRPr sz="1400"/>
          </a:p>
        </p:txBody>
      </p:sp>
      <p:sp>
        <p:nvSpPr>
          <p:cNvPr id="78" name="Google Shape;78;p15"/>
          <p:cNvSpPr txBox="1"/>
          <p:nvPr>
            <p:ph idx="4294967295" type="body"/>
          </p:nvPr>
        </p:nvSpPr>
        <p:spPr>
          <a:xfrm>
            <a:off x="3692450" y="1299975"/>
            <a:ext cx="35655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</a:rPr>
              <a:t>IR Vision par Ordinateur (CV)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General Electric HealthCare, Buc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2017- 2017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Expérience professionnelle</a:t>
            </a:r>
            <a:endParaRPr/>
          </a:p>
        </p:txBody>
      </p:sp>
      <p:cxnSp>
        <p:nvCxnSpPr>
          <p:cNvPr id="80" name="Google Shape;80;p15"/>
          <p:cNvCxnSpPr/>
          <p:nvPr/>
        </p:nvCxnSpPr>
        <p:spPr>
          <a:xfrm>
            <a:off x="267675" y="2790116"/>
            <a:ext cx="8336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grpSp>
        <p:nvGrpSpPr>
          <p:cNvPr id="81" name="Google Shape;81;p15"/>
          <p:cNvGrpSpPr/>
          <p:nvPr/>
        </p:nvGrpSpPr>
        <p:grpSpPr>
          <a:xfrm>
            <a:off x="496275" y="1581271"/>
            <a:ext cx="196200" cy="1306800"/>
            <a:chOff x="648675" y="1657471"/>
            <a:chExt cx="196200" cy="1306800"/>
          </a:xfrm>
        </p:grpSpPr>
        <p:sp>
          <p:nvSpPr>
            <p:cNvPr id="82" name="Google Shape;82;p15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3" name="Google Shape;83;p15"/>
            <p:cNvCxnSpPr>
              <a:stCxn id="82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84" name="Google Shape;84;p15"/>
          <p:cNvSpPr txBox="1"/>
          <p:nvPr>
            <p:ph idx="4294967295" type="body"/>
          </p:nvPr>
        </p:nvSpPr>
        <p:spPr>
          <a:xfrm>
            <a:off x="671826" y="1299975"/>
            <a:ext cx="29022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</a:rPr>
              <a:t>Ph.D.</a:t>
            </a:r>
            <a:r>
              <a:rPr b="1" lang="fr">
                <a:solidFill>
                  <a:schemeClr val="dk2"/>
                </a:solidFill>
              </a:rPr>
              <a:t> Traitement d’images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Université Paris-Saclay &amp; Poly Mtl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/>
              <a:t>2013  à 2016</a:t>
            </a:r>
            <a:endParaRPr b="1">
              <a:solidFill>
                <a:schemeClr val="dk2"/>
              </a:solidFill>
            </a:endParaRPr>
          </a:p>
        </p:txBody>
      </p:sp>
      <p:grpSp>
        <p:nvGrpSpPr>
          <p:cNvPr id="85" name="Google Shape;85;p15"/>
          <p:cNvGrpSpPr/>
          <p:nvPr/>
        </p:nvGrpSpPr>
        <p:grpSpPr>
          <a:xfrm>
            <a:off x="1425825" y="2692171"/>
            <a:ext cx="196200" cy="1404905"/>
            <a:chOff x="2512925" y="2768371"/>
            <a:chExt cx="196200" cy="1404905"/>
          </a:xfrm>
        </p:grpSpPr>
        <p:cxnSp>
          <p:nvCxnSpPr>
            <p:cNvPr id="86" name="Google Shape;86;p15"/>
            <p:cNvCxnSpPr/>
            <p:nvPr/>
          </p:nvCxnSpPr>
          <p:spPr>
            <a:xfrm>
              <a:off x="2611025" y="2964276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87" name="Google Shape;87;p15"/>
            <p:cNvSpPr/>
            <p:nvPr/>
          </p:nvSpPr>
          <p:spPr>
            <a:xfrm>
              <a:off x="251292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15"/>
          <p:cNvGrpSpPr/>
          <p:nvPr/>
        </p:nvGrpSpPr>
        <p:grpSpPr>
          <a:xfrm>
            <a:off x="3593400" y="1483171"/>
            <a:ext cx="196200" cy="1404900"/>
            <a:chOff x="4279200" y="1559371"/>
            <a:chExt cx="196200" cy="1404900"/>
          </a:xfrm>
        </p:grpSpPr>
        <p:cxnSp>
          <p:nvCxnSpPr>
            <p:cNvPr id="89" name="Google Shape;89;p15"/>
            <p:cNvCxnSpPr>
              <a:stCxn id="90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0" name="Google Shape;90;p15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15"/>
          <p:cNvGrpSpPr/>
          <p:nvPr/>
        </p:nvGrpSpPr>
        <p:grpSpPr>
          <a:xfrm>
            <a:off x="5512075" y="2692171"/>
            <a:ext cx="196200" cy="1404905"/>
            <a:chOff x="6045475" y="2768371"/>
            <a:chExt cx="196200" cy="1404905"/>
          </a:xfrm>
        </p:grpSpPr>
        <p:cxnSp>
          <p:nvCxnSpPr>
            <p:cNvPr id="92" name="Google Shape;92;p15"/>
            <p:cNvCxnSpPr/>
            <p:nvPr/>
          </p:nvCxnSpPr>
          <p:spPr>
            <a:xfrm>
              <a:off x="6143575" y="2964276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3" name="Google Shape;93;p15"/>
            <p:cNvSpPr/>
            <p:nvPr/>
          </p:nvSpPr>
          <p:spPr>
            <a:xfrm>
              <a:off x="60454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5"/>
          <p:cNvSpPr txBox="1"/>
          <p:nvPr>
            <p:ph idx="4294967295" type="body"/>
          </p:nvPr>
        </p:nvSpPr>
        <p:spPr>
          <a:xfrm>
            <a:off x="7257925" y="1288225"/>
            <a:ext cx="16149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chemeClr val="dk2"/>
                </a:solidFill>
              </a:rPr>
              <a:t>Data scientist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Philips</a:t>
            </a:r>
            <a:r>
              <a:rPr lang="fr" sz="1400"/>
              <a:t>, Suresnes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2018 - 2022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5"/>
          <p:cNvGrpSpPr/>
          <p:nvPr/>
        </p:nvGrpSpPr>
        <p:grpSpPr>
          <a:xfrm>
            <a:off x="7158875" y="1471421"/>
            <a:ext cx="196200" cy="1404900"/>
            <a:chOff x="4279200" y="1559371"/>
            <a:chExt cx="196200" cy="1404900"/>
          </a:xfrm>
        </p:grpSpPr>
        <p:cxnSp>
          <p:nvCxnSpPr>
            <p:cNvPr id="96" name="Google Shape;96;p15"/>
            <p:cNvCxnSpPr>
              <a:stCxn id="97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7" name="Google Shape;97;p15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13125" y="1933175"/>
            <a:ext cx="9144000" cy="24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3800">
                <a:solidFill>
                  <a:schemeClr val="accent2"/>
                </a:solidFill>
              </a:rPr>
              <a:t>Réseaux de neurones (RN)</a:t>
            </a:r>
            <a:endParaRPr sz="38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434343"/>
                </a:solidFill>
              </a:rPr>
              <a:t>Origines et applications</a:t>
            </a:r>
            <a:endParaRPr sz="2800">
              <a:solidFill>
                <a:srgbClr val="434343"/>
              </a:solidFill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13125" y="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143625" y="144325"/>
            <a:ext cx="8883000" cy="1417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/>
        </p:nvSpPr>
        <p:spPr>
          <a:xfrm>
            <a:off x="131200" y="595500"/>
            <a:ext cx="854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Applications des réseaux de neurones en IA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 rotWithShape="1">
          <a:blip r:embed="rId3">
            <a:alphaModFix/>
          </a:blip>
          <a:srcRect b="6017" l="3636" r="2888" t="3632"/>
          <a:stretch/>
        </p:blipFill>
        <p:spPr>
          <a:xfrm>
            <a:off x="1256075" y="1214950"/>
            <a:ext cx="5314152" cy="385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131200" y="595500"/>
            <a:ext cx="852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Et si on s’inspirait des neurones biologiques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209925" y="1302450"/>
            <a:ext cx="8820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S’inspirer du fonctionnement du cerveau humain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Le neurone biologique est une cellule qui se caractérise entre autres par :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8925" y="2463725"/>
            <a:ext cx="3321000" cy="178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86400" y="2206388"/>
            <a:ext cx="54108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1" marL="9144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fr" sz="1600">
                <a:solidFill>
                  <a:schemeClr val="dk2"/>
                </a:solidFill>
              </a:rPr>
              <a:t>des synapses, les points de connexion avec les autres neurones, fibres nerveuses ou musculaires </a:t>
            </a:r>
            <a:endParaRPr sz="16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fr" sz="1600">
                <a:solidFill>
                  <a:schemeClr val="dk2"/>
                </a:solidFill>
              </a:rPr>
              <a:t>des dentrites ou entrées du neurone</a:t>
            </a:r>
            <a:endParaRPr sz="16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fr" sz="1600">
                <a:solidFill>
                  <a:schemeClr val="dk2"/>
                </a:solidFill>
              </a:rPr>
              <a:t>les axones, ou sorties du neurone vers d’autres neurones ou fibres musculaires </a:t>
            </a:r>
            <a:endParaRPr sz="16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fr" sz="1600">
                <a:solidFill>
                  <a:schemeClr val="dk2"/>
                </a:solidFill>
              </a:rPr>
              <a:t>le noyau qui active les sorties en fonction des stimulations en entrée.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/>
        </p:nvSpPr>
        <p:spPr>
          <a:xfrm>
            <a:off x="131200" y="595500"/>
            <a:ext cx="852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Le paradigme biologique du neurone formel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/>
        </p:nvSpPr>
        <p:spPr>
          <a:xfrm>
            <a:off x="196300" y="1302450"/>
            <a:ext cx="877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Modélisation mathématique d’un neurone biologique 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00" y="1860525"/>
            <a:ext cx="4539205" cy="21578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219600" y="4172325"/>
            <a:ext cx="2714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chemeClr val="dk2"/>
                </a:solidFill>
              </a:rPr>
              <a:t>Neurone formel (Mc Culloch et Pitts, 1943)</a:t>
            </a:r>
            <a:endParaRPr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5015600" y="2290125"/>
            <a:ext cx="4023000" cy="2108400"/>
          </a:xfrm>
          <a:prstGeom prst="rect">
            <a:avLst/>
          </a:prstGeom>
          <a:noFill/>
          <a:ln cap="flat" cmpd="sng" w="19050">
            <a:solidFill>
              <a:srgbClr val="1F88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fr" sz="1350">
                <a:solidFill>
                  <a:srgbClr val="2F2F2F"/>
                </a:solidFill>
              </a:rPr>
              <a:t>Similitudes avec le neurone biologique</a:t>
            </a:r>
            <a:endParaRPr b="1" sz="1350">
              <a:solidFill>
                <a:srgbClr val="2F2F2F"/>
              </a:solidFill>
            </a:endParaRPr>
          </a:p>
          <a:p>
            <a:pPr indent="-175724" lvl="0" marL="179999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Entrées =&gt; Influx nerveux arrivant au neurone</a:t>
            </a:r>
            <a:endParaRPr sz="1350">
              <a:solidFill>
                <a:srgbClr val="2F2F2F"/>
              </a:solidFill>
            </a:endParaRPr>
          </a:p>
          <a:p>
            <a:pPr indent="-175724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Interconnexions =&gt; Dendrites</a:t>
            </a:r>
            <a:endParaRPr sz="1350">
              <a:solidFill>
                <a:srgbClr val="2F2F2F"/>
              </a:solidFill>
            </a:endParaRPr>
          </a:p>
          <a:p>
            <a:pPr indent="-175724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Poids =&gt; Synapses</a:t>
            </a:r>
            <a:endParaRPr sz="1350">
              <a:solidFill>
                <a:srgbClr val="2F2F2F"/>
              </a:solidFill>
            </a:endParaRPr>
          </a:p>
          <a:p>
            <a:pPr indent="-175724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350"/>
              <a:buChar char="●"/>
            </a:pPr>
            <a:r>
              <a:rPr lang="fr" sz="1350">
                <a:solidFill>
                  <a:srgbClr val="2F2F2F"/>
                </a:solidFill>
              </a:rPr>
              <a:t>Fonction seuil =&gt;Approximation de l'activation du soma</a:t>
            </a:r>
            <a:endParaRPr sz="1350">
              <a:solidFill>
                <a:srgbClr val="2F2F2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350">
              <a:solidFill>
                <a:srgbClr val="2F2F2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/>
        </p:nvSpPr>
        <p:spPr>
          <a:xfrm>
            <a:off x="131200" y="595500"/>
            <a:ext cx="852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Un réseau de neurones artificiel c’est donc : 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/>
        </p:nvSpPr>
        <p:spPr>
          <a:xfrm>
            <a:off x="196300" y="1302450"/>
            <a:ext cx="87720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urce Sans Pro"/>
              <a:buChar char="●"/>
            </a:pPr>
            <a:r>
              <a:rPr lang="fr" sz="2000">
                <a:latin typeface="Source Sans Pro"/>
                <a:ea typeface="Source Sans Pro"/>
                <a:cs typeface="Source Sans Pro"/>
                <a:sym typeface="Source Sans Pro"/>
              </a:rPr>
              <a:t>Une structure composée de plusieurs “neurones formels” avec une règle d’apprentissage qui :</a:t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Sans Pro"/>
              <a:buChar char="○"/>
            </a:pPr>
            <a:r>
              <a:rPr lang="fr" sz="1800">
                <a:latin typeface="Source Sans Pro"/>
                <a:ea typeface="Source Sans Pro"/>
                <a:cs typeface="Source Sans Pro"/>
                <a:sym typeface="Source Sans Pro"/>
              </a:rPr>
              <a:t>permet de pouvoir régler les poids de façon automatique en minimisant l’erreur entre la sortie réelle et la sortie estimée</a:t>
            </a: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51387" l="0" r="0" t="0"/>
          <a:stretch/>
        </p:blipFill>
        <p:spPr>
          <a:xfrm>
            <a:off x="2349575" y="3180150"/>
            <a:ext cx="3711300" cy="141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3936475" y="4294350"/>
            <a:ext cx="1024200" cy="197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/>
        </p:nvSpPr>
        <p:spPr>
          <a:xfrm>
            <a:off x="131200" y="595500"/>
            <a:ext cx="85287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Plusieurs fonctions d’activation possible</a:t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b="1" lang="fr" sz="1800">
                <a:solidFill>
                  <a:srgbClr val="CC0000"/>
                </a:solidFill>
              </a:rPr>
              <a:t>!!! Une bonne fonction d’activation doit être de préférence dérivable !</a:t>
            </a:r>
            <a:endParaRPr b="1" sz="15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0" y="467115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/>
          <p:nvPr/>
        </p:nvSpPr>
        <p:spPr>
          <a:xfrm>
            <a:off x="1651800" y="0"/>
            <a:ext cx="7492200" cy="4725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400" y="1394438"/>
            <a:ext cx="5492903" cy="23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